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>
            <a:extLst>
              <a:ext uri="{FF2B5EF4-FFF2-40B4-BE49-F238E27FC236}">
                <a16:creationId xmlns:a16="http://schemas.microsoft.com/office/drawing/2014/main" id="{11B0A6C2-1273-755F-A369-99F51ECDFDB7}"/>
              </a:ext>
            </a:extLst>
          </p:cNvPr>
          <p:cNvSpPr txBox="1">
            <a:spLocks/>
          </p:cNvSpPr>
          <p:nvPr userDrawn="1"/>
        </p:nvSpPr>
        <p:spPr>
          <a:xfrm>
            <a:off x="4028116" y="3145463"/>
            <a:ext cx="4700742" cy="6988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sz="3600" dirty="0">
              <a:latin typeface="Bahnschrift" panose="020B0502040204020203" pitchFamily="34" charset="0"/>
            </a:endParaRPr>
          </a:p>
        </p:txBody>
      </p:sp>
      <p:sp>
        <p:nvSpPr>
          <p:cNvPr id="8" name="Subtitle 9">
            <a:extLst>
              <a:ext uri="{FF2B5EF4-FFF2-40B4-BE49-F238E27FC236}">
                <a16:creationId xmlns:a16="http://schemas.microsoft.com/office/drawing/2014/main" id="{9A294AFB-5D0B-5D8D-6ECC-4F1620A93D5E}"/>
              </a:ext>
            </a:extLst>
          </p:cNvPr>
          <p:cNvSpPr txBox="1">
            <a:spLocks/>
          </p:cNvSpPr>
          <p:nvPr userDrawn="1"/>
        </p:nvSpPr>
        <p:spPr>
          <a:xfrm>
            <a:off x="5234597" y="4886849"/>
            <a:ext cx="2271459" cy="125152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sz="2000" dirty="0">
              <a:latin typeface="Bahnschrift" panose="020B0502040204020203" pitchFamily="34" charset="0"/>
            </a:endParaRPr>
          </a:p>
          <a:p>
            <a:endParaRPr lang="en-IN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4F45B10-C844-6BB8-7FD2-E375FFF23F91}"/>
              </a:ext>
            </a:extLst>
          </p:cNvPr>
          <p:cNvGrpSpPr/>
          <p:nvPr userDrawn="1"/>
        </p:nvGrpSpPr>
        <p:grpSpPr>
          <a:xfrm>
            <a:off x="52995" y="-7782"/>
            <a:ext cx="12086009" cy="886899"/>
            <a:chOff x="105992" y="108684"/>
            <a:chExt cx="12086009" cy="88689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84C7757-0A49-5EED-2F79-9EAD759E7BE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7149"/>
            <a:stretch>
              <a:fillRect/>
            </a:stretch>
          </p:blipFill>
          <p:spPr>
            <a:xfrm>
              <a:off x="105992" y="143533"/>
              <a:ext cx="2345989" cy="85205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0FF7F40-645C-9334-E6F9-F141D700702C}"/>
                </a:ext>
              </a:extLst>
            </p:cNvPr>
            <p:cNvGrpSpPr/>
            <p:nvPr/>
          </p:nvGrpSpPr>
          <p:grpSpPr>
            <a:xfrm>
              <a:off x="2436282" y="108684"/>
              <a:ext cx="9755719" cy="885550"/>
              <a:chOff x="1527885" y="1354751"/>
              <a:chExt cx="10272567" cy="952727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27D182D-5EAD-E2A5-755D-1024E79ECF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55231" y="1381313"/>
                <a:ext cx="1645221" cy="916685"/>
              </a:xfrm>
              <a:prstGeom prst="rect">
                <a:avLst/>
              </a:prstGeom>
            </p:spPr>
          </p:pic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58C869F-62A5-F80C-D94B-BC6088E7D902}"/>
                  </a:ext>
                </a:extLst>
              </p:cNvPr>
              <p:cNvGrpSpPr/>
              <p:nvPr/>
            </p:nvGrpSpPr>
            <p:grpSpPr>
              <a:xfrm>
                <a:off x="1527885" y="1354751"/>
                <a:ext cx="8556829" cy="952727"/>
                <a:chOff x="2164492" y="-11420"/>
                <a:chExt cx="8556829" cy="952727"/>
              </a:xfrm>
            </p:grpSpPr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6C119A8C-E27D-0282-03B9-ABDC3F99EE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781"/>
                <a:stretch>
                  <a:fillRect/>
                </a:stretch>
              </p:blipFill>
              <p:spPr>
                <a:xfrm>
                  <a:off x="6490354" y="-11420"/>
                  <a:ext cx="2175123" cy="932860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095FCA1E-AE8F-581C-137B-324D0A7FDD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64492" y="5659"/>
                  <a:ext cx="2175121" cy="935648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E06FA1A8-2151-374C-8274-B4A9411438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665476" y="-1036"/>
                  <a:ext cx="2055845" cy="924773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5C9FB925-526F-129A-AD81-6176104BE1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6549" b="12227"/>
                <a:stretch>
                  <a:fillRect/>
                </a:stretch>
              </p:blipFill>
              <p:spPr>
                <a:xfrm>
                  <a:off x="4315233" y="-1036"/>
                  <a:ext cx="2175121" cy="93525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9" name="Title 7">
            <a:extLst>
              <a:ext uri="{FF2B5EF4-FFF2-40B4-BE49-F238E27FC236}">
                <a16:creationId xmlns:a16="http://schemas.microsoft.com/office/drawing/2014/main" id="{9643A42D-575F-E2EB-E6F0-53D671D7EF4D}"/>
              </a:ext>
            </a:extLst>
          </p:cNvPr>
          <p:cNvSpPr txBox="1">
            <a:spLocks/>
          </p:cNvSpPr>
          <p:nvPr userDrawn="1"/>
        </p:nvSpPr>
        <p:spPr>
          <a:xfrm>
            <a:off x="1291310" y="2484395"/>
            <a:ext cx="10174354" cy="6988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i="1" dirty="0">
                <a:solidFill>
                  <a:srgbClr val="00CC66"/>
                </a:solidFill>
                <a:latin typeface="Bahnschrift" panose="020B0502040204020203" pitchFamily="34" charset="0"/>
              </a:rPr>
              <a:t>“8th ILCC 2025 – Driving Transformative Change: Lean Construction for Sustainable and Digitized Project Delivery in India”</a:t>
            </a:r>
            <a:endParaRPr lang="en-IN" sz="2400" i="1" dirty="0">
              <a:solidFill>
                <a:srgbClr val="00CC66"/>
              </a:solidFill>
              <a:latin typeface="Bahnschrift" panose="020B0502040204020203" pitchFamily="34" charset="0"/>
            </a:endParaRPr>
          </a:p>
        </p:txBody>
      </p:sp>
      <p:sp>
        <p:nvSpPr>
          <p:cNvPr id="20" name="Title 7">
            <a:extLst>
              <a:ext uri="{FF2B5EF4-FFF2-40B4-BE49-F238E27FC236}">
                <a16:creationId xmlns:a16="http://schemas.microsoft.com/office/drawing/2014/main" id="{1B468A10-0C89-815C-4644-2CCF57C30EF0}"/>
              </a:ext>
            </a:extLst>
          </p:cNvPr>
          <p:cNvSpPr txBox="1">
            <a:spLocks/>
          </p:cNvSpPr>
          <p:nvPr userDrawn="1"/>
        </p:nvSpPr>
        <p:spPr>
          <a:xfrm>
            <a:off x="2911770" y="1765157"/>
            <a:ext cx="6368460" cy="69888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IN" sz="3200" dirty="0">
                <a:solidFill>
                  <a:schemeClr val="accent3">
                    <a:lumMod val="50000"/>
                  </a:schemeClr>
                </a:solidFill>
              </a:rPr>
              <a:t>Indian Lean Construction Conference</a:t>
            </a:r>
          </a:p>
        </p:txBody>
      </p:sp>
      <p:sp>
        <p:nvSpPr>
          <p:cNvPr id="21" name="Title 7">
            <a:extLst>
              <a:ext uri="{FF2B5EF4-FFF2-40B4-BE49-F238E27FC236}">
                <a16:creationId xmlns:a16="http://schemas.microsoft.com/office/drawing/2014/main" id="{F727AA66-3965-FDB4-F306-B0CD116C166B}"/>
              </a:ext>
            </a:extLst>
          </p:cNvPr>
          <p:cNvSpPr txBox="1">
            <a:spLocks/>
          </p:cNvSpPr>
          <p:nvPr userDrawn="1"/>
        </p:nvSpPr>
        <p:spPr>
          <a:xfrm>
            <a:off x="5250918" y="1189669"/>
            <a:ext cx="2255138" cy="6988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800" dirty="0">
                <a:solidFill>
                  <a:schemeClr val="accent3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ILCC</a:t>
            </a:r>
            <a:r>
              <a:rPr lang="en-IN" sz="2800" dirty="0">
                <a:latin typeface="+mn-lt"/>
              </a:rPr>
              <a:t> 2025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7B730B8-5A23-3BF3-33BE-EECE78B0E9A5}"/>
              </a:ext>
            </a:extLst>
          </p:cNvPr>
          <p:cNvGrpSpPr/>
          <p:nvPr userDrawn="1"/>
        </p:nvGrpSpPr>
        <p:grpSpPr>
          <a:xfrm>
            <a:off x="547790" y="6305523"/>
            <a:ext cx="3711631" cy="590531"/>
            <a:chOff x="357125" y="6394211"/>
            <a:chExt cx="3711631" cy="590531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093D2FD-6900-7767-1DF4-85648870AB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125" y="6394211"/>
              <a:ext cx="421188" cy="421188"/>
            </a:xfrm>
            <a:prstGeom prst="rect">
              <a:avLst/>
            </a:prstGeom>
          </p:spPr>
        </p:pic>
        <p:sp>
          <p:nvSpPr>
            <p:cNvPr id="24" name="Subtitle 9">
              <a:extLst>
                <a:ext uri="{FF2B5EF4-FFF2-40B4-BE49-F238E27FC236}">
                  <a16:creationId xmlns:a16="http://schemas.microsoft.com/office/drawing/2014/main" id="{E74D7F61-B562-C14C-4BE3-80AC3D7DFCE6}"/>
                </a:ext>
              </a:extLst>
            </p:cNvPr>
            <p:cNvSpPr txBox="1">
              <a:spLocks/>
            </p:cNvSpPr>
            <p:nvPr/>
          </p:nvSpPr>
          <p:spPr>
            <a:xfrm>
              <a:off x="818953" y="6434032"/>
              <a:ext cx="3249803" cy="550710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IN" sz="1800" dirty="0">
                  <a:latin typeface="Bahnschrift" panose="020B0502040204020203" pitchFamily="34" charset="0"/>
                </a:rPr>
                <a:t>30</a:t>
              </a:r>
              <a:r>
                <a:rPr lang="en-IN" sz="1800" baseline="30000" dirty="0">
                  <a:latin typeface="Bahnschrift" panose="020B0502040204020203" pitchFamily="34" charset="0"/>
                </a:rPr>
                <a:t>th</a:t>
              </a:r>
              <a:r>
                <a:rPr lang="en-IN" sz="1800" dirty="0">
                  <a:latin typeface="Bahnschrift" panose="020B0502040204020203" pitchFamily="34" charset="0"/>
                </a:rPr>
                <a:t> Nov. - 3</a:t>
              </a:r>
              <a:r>
                <a:rPr lang="en-IN" sz="1800" baseline="30000" dirty="0">
                  <a:latin typeface="Bahnschrift" panose="020B0502040204020203" pitchFamily="34" charset="0"/>
                </a:rPr>
                <a:t>rd</a:t>
              </a:r>
              <a:r>
                <a:rPr lang="en-IN" sz="1800" dirty="0">
                  <a:latin typeface="Bahnschrift" panose="020B0502040204020203" pitchFamily="34" charset="0"/>
                </a:rPr>
                <a:t> Dec. 2025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494E91F-4A4E-C924-0A82-46F4DE46FFE8}"/>
              </a:ext>
            </a:extLst>
          </p:cNvPr>
          <p:cNvGrpSpPr/>
          <p:nvPr userDrawn="1"/>
        </p:nvGrpSpPr>
        <p:grpSpPr>
          <a:xfrm>
            <a:off x="5158802" y="6305523"/>
            <a:ext cx="7760395" cy="621805"/>
            <a:chOff x="4502725" y="6365689"/>
            <a:chExt cx="7760395" cy="621805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8BFF647-08B7-87FC-7A10-9E926582A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2725" y="6365689"/>
              <a:ext cx="402722" cy="402722"/>
            </a:xfrm>
            <a:prstGeom prst="rect">
              <a:avLst/>
            </a:prstGeom>
          </p:spPr>
        </p:pic>
        <p:sp>
          <p:nvSpPr>
            <p:cNvPr id="27" name="Subtitle 9">
              <a:extLst>
                <a:ext uri="{FF2B5EF4-FFF2-40B4-BE49-F238E27FC236}">
                  <a16:creationId xmlns:a16="http://schemas.microsoft.com/office/drawing/2014/main" id="{DFA630B3-B3AA-CD50-6D68-C3D16A707059}"/>
                </a:ext>
              </a:extLst>
            </p:cNvPr>
            <p:cNvSpPr txBox="1">
              <a:spLocks/>
            </p:cNvSpPr>
            <p:nvPr/>
          </p:nvSpPr>
          <p:spPr>
            <a:xfrm>
              <a:off x="4834327" y="6436784"/>
              <a:ext cx="7428793" cy="550710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800" dirty="0">
                  <a:latin typeface="Bahnschrift" panose="020B0502040204020203" pitchFamily="34" charset="0"/>
                </a:rPr>
                <a:t>Indian Institute of Technology Tirupati, Andhra Pradesh, India</a:t>
              </a:r>
              <a:endParaRPr lang="en-IN" sz="1800" dirty="0">
                <a:latin typeface="Bahnschrif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0849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7304C-7FA4-C06A-5212-D5AC2ECEB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5A494A-0AAD-681B-0DAC-4220126654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E3FE1-4485-CFBD-6AD9-59818E2F92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2710C-91A9-33A9-D8D6-BF68071E7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EDACB-4997-C187-950A-B8F67F826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68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875032-42B3-A55D-1215-AAECD342B0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8148E-2F86-7868-0C9E-C2FA65BDC1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0F1E6-93BF-7512-C1DA-6E18B390C8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B1D08-47D5-9328-FE54-FCD9E3C7F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F77A0-49F2-C4CE-B36D-617B401F6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506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E5052-EF50-6424-53EF-D8C543464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BC8CD-DE7F-3AFA-D906-2A8347D82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F9CB1-9775-959C-DD0C-5C3B7E40FB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D2418-CFAF-FEAC-6606-6C69349CA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92BA9-A91A-F4D5-6BB0-FBF49A6F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955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B37B0-5AFC-B438-27E8-E6B8C4956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43015-0985-8E4B-9AD7-EEF934CFCA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2AD0D1-FD13-14EA-BC36-9B8D975924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A60E2-74FA-0962-4698-2C4644241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F1217-979A-FEA1-7CFD-99C2E9F0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90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FEBC1-D726-33DF-E5F1-BB6D7B9D1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DBB27-6756-FC41-31D6-D8F6EB2465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EA2C0C-48E3-66E3-F409-59C38FB07F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00BB4-2EFD-83F2-BF8B-8B0A99E85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15F59-5FD6-F18A-1CF9-B7E6B3CF6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FB0684-EEF5-2258-A077-E83C1DA7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26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A7F9C-1ECC-2DB7-5F40-82446DB88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0C38E-467B-F834-77EB-CC967831D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D9E369-E78C-C710-F089-875AF68EE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01EBB2-D881-A53A-3277-8DEF569FB8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8E1DB9-4CAD-550C-7D45-58DD1C700A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A89326-E5F5-3DBA-4780-F3B930DB4B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37D132-B341-431B-C2C4-87E0F366F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41E03C-CDE0-CF63-8063-04D52E4CC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081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9E95B-144F-25CE-0D57-9ADC86837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826D7D-14FD-61DF-CE26-D6D56F820B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A74E7-F89E-06E9-FEBF-46B480492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0E5AB7-292E-73FA-DCFE-0B6FF232B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16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E91403-9C82-BA64-B3A9-D7FD67D3A0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79A3F4-0A3F-A7E6-44AB-408FE679E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B709AC-E5FC-CF42-9C28-9F1C02836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7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C7BA9-8ACC-9D4B-73F2-F4CA1F2A7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4A30E-0595-9767-9401-D83444D0C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52FF12-9619-46B3-1098-131C526200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969726-D050-6055-A04D-2D874FF636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C119DF-BAE0-C3F9-A827-AD9332D45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E4D3A-4155-1393-7EBE-95CFE2AC9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68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97A0F-4424-8F8E-532D-8D88D3CBD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E21ACC-3203-1E53-57E8-9AC03A5CDA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ACE9A4-970D-438F-FE82-75F6A5A3A4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AF438F-A0CC-2F8B-342C-58F69B5696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C15FD67-4AD7-41DD-A275-3CB9F1F2BA92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F6F971-C875-12C8-5DAD-265F49534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B95624-5C2A-BDCD-AB22-ED9427D80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8B27BC-1F76-4294-82F4-5D608059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032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B792139-9D31-55B7-0586-74397AD3D170}"/>
              </a:ext>
            </a:extLst>
          </p:cNvPr>
          <p:cNvSpPr/>
          <p:nvPr userDrawn="1"/>
        </p:nvSpPr>
        <p:spPr>
          <a:xfrm>
            <a:off x="0" y="397"/>
            <a:ext cx="12192000" cy="11673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A7638F-1FF7-D074-DFF3-190DC2389B10}"/>
              </a:ext>
            </a:extLst>
          </p:cNvPr>
          <p:cNvSpPr/>
          <p:nvPr userDrawn="1"/>
        </p:nvSpPr>
        <p:spPr>
          <a:xfrm>
            <a:off x="0" y="6401121"/>
            <a:ext cx="12192000" cy="38878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9830C0-CB05-DC51-56BC-460836DC8557}"/>
              </a:ext>
            </a:extLst>
          </p:cNvPr>
          <p:cNvSpPr/>
          <p:nvPr userDrawn="1"/>
        </p:nvSpPr>
        <p:spPr>
          <a:xfrm flipV="1">
            <a:off x="0" y="6857999"/>
            <a:ext cx="12192000" cy="4571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FB571A-F61B-074C-A759-E52A3C04B5FC}"/>
              </a:ext>
            </a:extLst>
          </p:cNvPr>
          <p:cNvSpPr/>
          <p:nvPr userDrawn="1"/>
        </p:nvSpPr>
        <p:spPr>
          <a:xfrm flipV="1">
            <a:off x="0" y="6290553"/>
            <a:ext cx="12192000" cy="4571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LCE Logo">
            <a:extLst>
              <a:ext uri="{FF2B5EF4-FFF2-40B4-BE49-F238E27FC236}">
                <a16:creationId xmlns:a16="http://schemas.microsoft.com/office/drawing/2014/main" id="{6EB94CF3-D2E4-031E-B72A-6124453A282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221" y="6435969"/>
            <a:ext cx="1850176" cy="326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7">
            <a:extLst>
              <a:ext uri="{FF2B5EF4-FFF2-40B4-BE49-F238E27FC236}">
                <a16:creationId xmlns:a16="http://schemas.microsoft.com/office/drawing/2014/main" id="{7CC83ABF-A7E7-63C1-1EB9-47B719315188}"/>
              </a:ext>
            </a:extLst>
          </p:cNvPr>
          <p:cNvSpPr txBox="1">
            <a:spLocks/>
          </p:cNvSpPr>
          <p:nvPr userDrawn="1"/>
        </p:nvSpPr>
        <p:spPr>
          <a:xfrm>
            <a:off x="0" y="6428795"/>
            <a:ext cx="1624335" cy="4194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800" dirty="0">
                <a:solidFill>
                  <a:schemeClr val="accent1"/>
                </a:solidFill>
                <a:latin typeface="+mn-lt"/>
                <a:cs typeface="Arial" panose="020B0604020202020204" pitchFamily="34" charset="0"/>
              </a:rPr>
              <a:t>ILCC</a:t>
            </a:r>
            <a:r>
              <a:rPr lang="en-IN" sz="1800" dirty="0">
                <a:latin typeface="+mn-lt"/>
              </a:rPr>
              <a:t> </a:t>
            </a:r>
            <a:r>
              <a:rPr lang="en-IN" sz="1800" dirty="0">
                <a:solidFill>
                  <a:schemeClr val="bg1"/>
                </a:solidFill>
                <a:latin typeface="+mn-lt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647043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>
            <a:extLst>
              <a:ext uri="{FF2B5EF4-FFF2-40B4-BE49-F238E27FC236}">
                <a16:creationId xmlns:a16="http://schemas.microsoft.com/office/drawing/2014/main" id="{64AF33C1-9562-B3B3-96CC-727417C6BB12}"/>
              </a:ext>
            </a:extLst>
          </p:cNvPr>
          <p:cNvSpPr txBox="1">
            <a:spLocks/>
          </p:cNvSpPr>
          <p:nvPr/>
        </p:nvSpPr>
        <p:spPr>
          <a:xfrm>
            <a:off x="4019955" y="3409385"/>
            <a:ext cx="4700742" cy="6988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>
                <a:latin typeface="Bahnschrift" panose="020B0502040204020203" pitchFamily="34" charset="0"/>
              </a:rPr>
              <a:t>&lt;Insert Paper Title&gt;</a:t>
            </a:r>
          </a:p>
        </p:txBody>
      </p:sp>
      <p:sp>
        <p:nvSpPr>
          <p:cNvPr id="6" name="Subtitle 9">
            <a:extLst>
              <a:ext uri="{FF2B5EF4-FFF2-40B4-BE49-F238E27FC236}">
                <a16:creationId xmlns:a16="http://schemas.microsoft.com/office/drawing/2014/main" id="{D4B47AF9-4EE5-4112-4E2B-2969BDEEF1F4}"/>
              </a:ext>
            </a:extLst>
          </p:cNvPr>
          <p:cNvSpPr txBox="1">
            <a:spLocks/>
          </p:cNvSpPr>
          <p:nvPr/>
        </p:nvSpPr>
        <p:spPr>
          <a:xfrm>
            <a:off x="5234596" y="5014668"/>
            <a:ext cx="2271459" cy="125152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000" dirty="0">
                <a:latin typeface="Bahnschrift" panose="020B0502040204020203" pitchFamily="34" charset="0"/>
              </a:rPr>
              <a:t>&lt;Author 1&gt;</a:t>
            </a:r>
          </a:p>
          <a:p>
            <a:r>
              <a:rPr lang="en-IN" sz="2000" dirty="0">
                <a:latin typeface="Bahnschrift" panose="020B0502040204020203" pitchFamily="34" charset="0"/>
              </a:rPr>
              <a:t>&lt;Author 2&gt;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513B9F-6C00-80F7-B9BA-F99462A21F2C}"/>
              </a:ext>
            </a:extLst>
          </p:cNvPr>
          <p:cNvSpPr txBox="1"/>
          <p:nvPr/>
        </p:nvSpPr>
        <p:spPr>
          <a:xfrm>
            <a:off x="5234597" y="4245449"/>
            <a:ext cx="3814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Bahnschrift" panose="020B0502040204020203" pitchFamily="34" charset="0"/>
              </a:rPr>
              <a:t>Paper ID: &lt;#&gt;</a:t>
            </a:r>
          </a:p>
        </p:txBody>
      </p:sp>
    </p:spTree>
    <p:extLst>
      <p:ext uri="{BB962C8B-B14F-4D97-AF65-F5344CB8AC3E}">
        <p14:creationId xmlns:p14="http://schemas.microsoft.com/office/powerpoint/2010/main" val="854967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AA6AF-488B-5773-9B64-A1710F4B7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806EA-E279-BAD9-1EDC-D39A764E7F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0E7AED-36FC-05CA-D873-6737172E74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89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17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Bahnschrift</vt:lpstr>
      <vt:lpstr>Calibri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Naveen Kumar</dc:creator>
  <cp:lastModifiedBy>Parth Trivedi</cp:lastModifiedBy>
  <cp:revision>4</cp:revision>
  <dcterms:created xsi:type="dcterms:W3CDTF">2025-06-14T12:38:14Z</dcterms:created>
  <dcterms:modified xsi:type="dcterms:W3CDTF">2025-06-17T07:30:49Z</dcterms:modified>
</cp:coreProperties>
</file>

<file path=docProps/thumbnail.jpeg>
</file>